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258" r:id="rId3"/>
    <p:sldId id="259" r:id="rId4"/>
    <p:sldId id="260" r:id="rId5"/>
    <p:sldId id="256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85800" y="1143000"/>
            <a:ext cx="7772400" cy="4572000"/>
            <a:chOff x="1371600" y="1143000"/>
            <a:chExt cx="7772400" cy="5715000"/>
          </a:xfrm>
          <a:effectLst>
            <a:reflection blurRad="6350" stA="50000" endA="300" endPos="15500" dist="50800" dir="5400000" sy="-100000" algn="bl" rotWithShape="0"/>
          </a:effectLst>
        </p:grpSpPr>
        <p:sp>
          <p:nvSpPr>
            <p:cNvPr id="8" name="Rectangle 7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676401"/>
            <a:ext cx="6400800" cy="192405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39737"/>
            <a:ext cx="6400800" cy="1522862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balanced" dir="t">
                <a:rot lat="0" lon="0" rev="4200000"/>
              </a:lightRig>
            </a:scene3d>
            <a:sp3d extrusionH="31750" prstMaterial="metal">
              <a:bevelT w="25400" h="12700" prst="softRound"/>
            </a:sp3d>
          </a:bodyPr>
          <a:lstStyle>
            <a:lvl1pPr marL="0" indent="0" algn="ctr" defTabSz="914400" rtl="0" eaLnBrk="1" latinLnBrk="0" hangingPunct="1">
              <a:spcBef>
                <a:spcPts val="1500"/>
              </a:spcBef>
              <a:buClr>
                <a:schemeClr val="bg1">
                  <a:lumMod val="65000"/>
                </a:schemeClr>
              </a:buClr>
              <a:buSzPct val="80000"/>
              <a:buFont typeface="Wingdings 2" pitchFamily="18" charset="2"/>
              <a:buNone/>
              <a:defRPr sz="2000" b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67400" y="6574536"/>
            <a:ext cx="2133600" cy="274320"/>
          </a:xfrm>
        </p:spPr>
        <p:txBody>
          <a:bodyPr/>
          <a:lstStyle/>
          <a:p>
            <a:fld id="{48D00BB4-C774-4772-AB09-499BA24F4C6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3000" y="6574536"/>
            <a:ext cx="2895600" cy="27432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78240" y="6574536"/>
            <a:ext cx="365760" cy="274320"/>
          </a:xfrm>
        </p:spPr>
        <p:txBody>
          <a:bodyPr/>
          <a:lstStyle/>
          <a:p>
            <a:fld id="{7182E5E9-B556-47CC-9324-CC19BD4C9E94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2286000" y="3794763"/>
            <a:ext cx="4572000" cy="1588"/>
          </a:xfrm>
          <a:prstGeom prst="line">
            <a:avLst/>
          </a:prstGeom>
          <a:ln w="28575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0BB4-C774-4772-AB09-499BA24F4C6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E5E9-B556-47CC-9324-CC19BD4C9E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143000"/>
            <a:ext cx="7772400" cy="5715000"/>
            <a:chOff x="1371600" y="1143000"/>
            <a:chExt cx="7772400" cy="5715000"/>
          </a:xfrm>
        </p:grpSpPr>
        <p:sp>
          <p:nvSpPr>
            <p:cNvPr id="8" name="Rectangle 7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1"/>
            <a:ext cx="6553200" cy="454470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81600" y="6574536"/>
            <a:ext cx="2133600" cy="274320"/>
          </a:xfrm>
        </p:spPr>
        <p:txBody>
          <a:bodyPr/>
          <a:lstStyle/>
          <a:p>
            <a:fld id="{48D00BB4-C774-4772-AB09-499BA24F4C6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74536"/>
            <a:ext cx="2895600" cy="27432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E5E9-B556-47CC-9324-CC19BD4C9E9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 flipV="1">
            <a:off x="8366760" y="0"/>
            <a:ext cx="777240" cy="6858000"/>
          </a:xfrm>
          <a:prstGeom prst="rect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4940146" y="3428206"/>
            <a:ext cx="6858000" cy="1588"/>
          </a:xfrm>
          <a:prstGeom prst="line">
            <a:avLst/>
          </a:prstGeom>
          <a:ln w="57150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09296" y="152400"/>
            <a:ext cx="734704" cy="5851525"/>
          </a:xfrm>
        </p:spPr>
        <p:txBody>
          <a:bodyPr vert="eaVert" anchor="t" anchorCtr="0"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0BB4-C774-4772-AB09-499BA24F4C6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E5E9-B556-47CC-9324-CC19BD4C9E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1"/>
          <p:cNvGrpSpPr/>
          <p:nvPr/>
        </p:nvGrpSpPr>
        <p:grpSpPr>
          <a:xfrm>
            <a:off x="0" y="1143000"/>
            <a:ext cx="7772400" cy="2743200"/>
            <a:chOff x="0" y="1143000"/>
            <a:chExt cx="7772400" cy="2743200"/>
          </a:xfrm>
        </p:grpSpPr>
        <p:sp>
          <p:nvSpPr>
            <p:cNvPr id="9" name="Rectangle 8"/>
            <p:cNvSpPr/>
            <p:nvPr/>
          </p:nvSpPr>
          <p:spPr>
            <a:xfrm>
              <a:off x="0" y="1143000"/>
              <a:ext cx="7772400" cy="27432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1371600"/>
              <a:ext cx="7543800" cy="2286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1600200"/>
              <a:ext cx="7315200" cy="1828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600200"/>
            <a:ext cx="6858000" cy="114300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 cap="none" baseline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35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2756848"/>
            <a:ext cx="6858000" cy="640080"/>
          </a:xfrm>
        </p:spPr>
        <p:txBody>
          <a:bodyPr vert="horz" lIns="91440" tIns="45720" rIns="91440" bIns="45720" rtlCol="0" anchor="t" anchorCtr="0">
            <a:normAutofit/>
            <a:scene3d>
              <a:camera prst="orthographicFront"/>
              <a:lightRig rig="balanced" dir="t">
                <a:rot lat="0" lon="0" rev="4200000"/>
              </a:lightRig>
            </a:scene3d>
            <a:sp3d extrusionH="31750" prstMaterial="metal">
              <a:bevelT w="25400" h="12700" prst="softRound"/>
            </a:sp3d>
          </a:bodyPr>
          <a:lstStyle>
            <a:lvl1pPr marL="0" indent="0">
              <a:buNone/>
              <a:defRPr sz="1600" b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Clr>
                <a:schemeClr val="bg1">
                  <a:lumMod val="65000"/>
                </a:schemeClr>
              </a:buClr>
              <a:buSzPct val="80000"/>
              <a:buFont typeface="Wingdings 2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0" y="6574536"/>
            <a:ext cx="2133600" cy="274320"/>
          </a:xfrm>
        </p:spPr>
        <p:txBody>
          <a:bodyPr/>
          <a:lstStyle/>
          <a:p>
            <a:fld id="{48D00BB4-C774-4772-AB09-499BA24F4C6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" y="6574536"/>
            <a:ext cx="2895600" cy="27432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78240" y="6574536"/>
            <a:ext cx="365760" cy="274320"/>
          </a:xfrm>
        </p:spPr>
        <p:txBody>
          <a:bodyPr/>
          <a:lstStyle/>
          <a:p>
            <a:fld id="{7182E5E9-B556-47CC-9324-CC19BD4C9E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57400" y="1828800"/>
            <a:ext cx="3108960" cy="45447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76536" y="1828800"/>
            <a:ext cx="3108960" cy="454470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0BB4-C774-4772-AB09-499BA24F4C6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E5E9-B556-47CC-9324-CC19BD4C9E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46288" y="1825934"/>
            <a:ext cx="3108960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46288" y="2667000"/>
            <a:ext cx="3108960" cy="372015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92103" y="1825934"/>
            <a:ext cx="3108960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92103" y="2667000"/>
            <a:ext cx="3108960" cy="372015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0BB4-C774-4772-AB09-499BA24F4C6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E5E9-B556-47CC-9324-CC19BD4C9E94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10800000">
            <a:off x="2071048" y="2548267"/>
            <a:ext cx="6400800" cy="1588"/>
          </a:xfrm>
          <a:prstGeom prst="line">
            <a:avLst/>
          </a:prstGeom>
          <a:ln w="28575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0BB4-C774-4772-AB09-499BA24F4C6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E5E9-B556-47CC-9324-CC19BD4C9E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1"/>
          <p:cNvGrpSpPr/>
          <p:nvPr/>
        </p:nvGrpSpPr>
        <p:grpSpPr>
          <a:xfrm>
            <a:off x="0" y="0"/>
            <a:ext cx="9144000" cy="6400800"/>
            <a:chOff x="0" y="457200"/>
            <a:chExt cx="9144000" cy="6400800"/>
          </a:xfrm>
          <a:effectLst>
            <a:reflection blurRad="6350" stA="50000" endA="300" endPos="6000" dist="50800" dir="5400000" sy="-100000" algn="bl" rotWithShape="0"/>
          </a:effectLst>
        </p:grpSpPr>
        <p:sp>
          <p:nvSpPr>
            <p:cNvPr id="11" name="Rectangle 10"/>
            <p:cNvSpPr/>
            <p:nvPr/>
          </p:nvSpPr>
          <p:spPr>
            <a:xfrm>
              <a:off x="0" y="457200"/>
              <a:ext cx="9144000" cy="6400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28600" y="685800"/>
              <a:ext cx="8686800" cy="61722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57200" y="914400"/>
              <a:ext cx="8229600" cy="5943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6858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9144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1430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867400" y="6574536"/>
            <a:ext cx="2133600" cy="274320"/>
          </a:xfrm>
        </p:spPr>
        <p:txBody>
          <a:bodyPr/>
          <a:lstStyle/>
          <a:p>
            <a:fld id="{48D00BB4-C774-4772-AB09-499BA24F4C6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143000" y="6574536"/>
            <a:ext cx="2895600" cy="27432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E5E9-B556-47CC-9324-CC19BD4C9E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371600" y="1143000"/>
            <a:ext cx="7772400" cy="5257800"/>
            <a:chOff x="1371600" y="1143000"/>
            <a:chExt cx="7772400" cy="5715000"/>
          </a:xfrm>
          <a:effectLst>
            <a:reflection blurRad="6350" stA="50000" endA="300" endPos="6000" dist="50800" dir="5400000" sy="-100000" algn="bl" rotWithShape="0"/>
          </a:effectLst>
        </p:grpSpPr>
        <p:sp>
          <p:nvSpPr>
            <p:cNvPr id="9" name="Rectangle 8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828800"/>
            <a:ext cx="4926013" cy="4343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2133600"/>
            <a:ext cx="1371600" cy="38862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0BB4-C774-4772-AB09-499BA24F4C6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E5E9-B556-47CC-9324-CC19BD4C9E94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 rot="5400000">
            <a:off x="3268981" y="-3268981"/>
            <a:ext cx="777240" cy="7315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4" name="Straight Connector 13"/>
          <p:cNvCxnSpPr/>
          <p:nvPr/>
        </p:nvCxnSpPr>
        <p:spPr>
          <a:xfrm rot="10800000">
            <a:off x="1" y="789296"/>
            <a:ext cx="7315200" cy="1588"/>
          </a:xfrm>
          <a:prstGeom prst="line">
            <a:avLst/>
          </a:prstGeom>
          <a:ln w="57150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94678"/>
            <a:ext cx="7315200" cy="77877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1143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 rot="5400000">
            <a:off x="3268980" y="-3268981"/>
            <a:ext cx="777240" cy="7315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rot="10800000">
            <a:off x="0" y="789296"/>
            <a:ext cx="7315200" cy="1588"/>
          </a:xfrm>
          <a:prstGeom prst="line">
            <a:avLst/>
          </a:prstGeom>
          <a:ln w="57150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3"/>
          <p:cNvGrpSpPr/>
          <p:nvPr/>
        </p:nvGrpSpPr>
        <p:grpSpPr>
          <a:xfrm>
            <a:off x="1371600" y="1143000"/>
            <a:ext cx="7772400" cy="5257800"/>
            <a:chOff x="1371600" y="1143000"/>
            <a:chExt cx="7772400" cy="5715000"/>
          </a:xfrm>
          <a:effectLst>
            <a:reflection blurRad="6350" stA="50000" endA="300" endPos="6000" dist="50800" dir="5400000" sy="-100000" algn="bl" rotWithShape="0"/>
          </a:effectLst>
        </p:grpSpPr>
        <p:sp>
          <p:nvSpPr>
            <p:cNvPr id="15" name="Rectangle 14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"/>
            <a:ext cx="7315200" cy="777240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114300">
                    <a:srgbClr val="F1F1F1"/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75304" y="1828800"/>
            <a:ext cx="4928616" cy="4562856"/>
          </a:xfrm>
          <a:effectLst>
            <a:reflection blurRad="6350" stA="50000" endA="300" endPos="6000" dist="50800" dir="5400000" sy="-100000" algn="bl" rotWithShape="0"/>
            <a:softEdge rad="317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2130552"/>
            <a:ext cx="1371600" cy="3886200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balanced" dir="t">
                <a:rot lat="0" lon="0" rev="4200000"/>
              </a:lightRig>
            </a:scene3d>
            <a:sp3d extrusionH="57150" prstMaterial="metal">
              <a:bevelT w="25400" h="12700" prst="softRound"/>
            </a:sp3d>
          </a:bodyPr>
          <a:lstStyle>
            <a:lvl1pPr marL="0" indent="0">
              <a:buNone/>
              <a:defRPr sz="1400" b="0" kern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1500"/>
              </a:spcBef>
              <a:buClr>
                <a:schemeClr val="bg1">
                  <a:lumMod val="65000"/>
                </a:schemeClr>
              </a:buClr>
              <a:buSzPct val="80000"/>
              <a:buFont typeface="Wingdings 2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0BB4-C774-4772-AB09-499BA24F4C6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2E5E9-B556-47CC-9324-CC19BD4C9E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/>
          <p:nvPr/>
        </p:nvGrpSpPr>
        <p:grpSpPr>
          <a:xfrm>
            <a:off x="1371600" y="1143000"/>
            <a:ext cx="7772400" cy="5715000"/>
            <a:chOff x="1371600" y="1143000"/>
            <a:chExt cx="7772400" cy="5715000"/>
          </a:xfrm>
        </p:grpSpPr>
        <p:sp>
          <p:nvSpPr>
            <p:cNvPr id="11" name="Rectangle 10"/>
            <p:cNvSpPr/>
            <p:nvPr/>
          </p:nvSpPr>
          <p:spPr>
            <a:xfrm>
              <a:off x="1371600" y="1143000"/>
              <a:ext cx="7772400" cy="57150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371600"/>
              <a:ext cx="7315200" cy="54864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828800" y="1600200"/>
              <a:ext cx="6858000" cy="52578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0" y="0"/>
            <a:ext cx="777240" cy="6858000"/>
          </a:xfrm>
          <a:prstGeom prst="rect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7400" y="1828800"/>
            <a:ext cx="6400800" cy="45447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balanced" dir="t">
                <a:rot lat="0" lon="0" rev="4200000"/>
              </a:lightRig>
            </a:scene3d>
            <a:sp3d extrusionH="31750" prstMaterial="metal">
              <a:bevelT w="25400" h="12700" prst="softRound"/>
            </a:sp3d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78240" y="6574536"/>
            <a:ext cx="365760" cy="274320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182E5E9-B556-47CC-9324-CC19BD4C9E94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2667000" y="3429000"/>
            <a:ext cx="6858000" cy="1588"/>
          </a:xfrm>
          <a:prstGeom prst="line">
            <a:avLst/>
          </a:prstGeom>
          <a:ln w="57150">
            <a:gradFill>
              <a:gsLst>
                <a:gs pos="0">
                  <a:srgbClr val="BEBFBF"/>
                </a:gs>
                <a:gs pos="100000">
                  <a:srgbClr val="F1F1F1"/>
                </a:gs>
              </a:gsLst>
              <a:lin ang="5400000" scaled="0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Date Placeholder 15"/>
          <p:cNvSpPr>
            <a:spLocks noGrp="1"/>
          </p:cNvSpPr>
          <p:nvPr>
            <p:ph type="dt" sz="half" idx="2"/>
          </p:nvPr>
        </p:nvSpPr>
        <p:spPr>
          <a:xfrm>
            <a:off x="6553200" y="6574536"/>
            <a:ext cx="2133600" cy="27432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8D00BB4-C774-4772-AB09-499BA24F4C68}" type="datetimeFigureOut">
              <a:rPr lang="ru-RU" smtClean="0"/>
              <a:t>16.02.2011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1828800" y="6574536"/>
            <a:ext cx="2895600" cy="27432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16200000">
            <a:off x="-2660177" y="3005919"/>
            <a:ext cx="6248400" cy="84616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1">
              <a:lumMod val="75000"/>
              <a:lumOff val="25000"/>
            </a:schemeClr>
          </a:solidFill>
          <a:effectLst>
            <a:innerShdw blurRad="63500">
              <a:srgbClr val="F1F1F1"/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"/>
        <a:defRPr sz="20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1pPr>
      <a:lvl2pPr marL="682625" indent="-341313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"/>
        <a:defRPr sz="18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2pPr>
      <a:lvl3pPr marL="1023938" indent="-341313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"/>
        <a:defRPr sz="18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3pPr>
      <a:lvl4pPr marL="1377950" indent="-354013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"/>
        <a:defRPr sz="18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4pPr>
      <a:lvl5pPr marL="1719263" indent="-341313" algn="l" defTabSz="914400" rtl="0" eaLnBrk="1" latinLnBrk="0" hangingPunct="1">
        <a:spcBef>
          <a:spcPts val="1500"/>
        </a:spcBef>
        <a:buClr>
          <a:schemeClr val="tx1">
            <a:lumMod val="50000"/>
            <a:lumOff val="50000"/>
          </a:schemeClr>
        </a:buClr>
        <a:buSzPct val="80000"/>
        <a:buFont typeface="Wingdings 2" pitchFamily="18" charset="2"/>
        <a:buChar char=""/>
        <a:defRPr sz="1800" b="0" kern="1200">
          <a:solidFill>
            <a:schemeClr val="tx1">
              <a:lumMod val="65000"/>
              <a:lumOff val="3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6.docx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9.png"/><Relationship Id="rId2" Type="http://schemas.openxmlformats.org/officeDocument/2006/relationships/hyperlink" Target="http://img.labirint.ru/images/books5/231680/big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../media/image8.jpeg"/><Relationship Id="rId5" Type="http://schemas.openxmlformats.org/officeDocument/2006/relationships/image" Target="../media/image3.jpeg"/><Relationship Id="rId10" Type="http://schemas.openxmlformats.org/officeDocument/2006/relationships/image" Target="../media/image7.jpeg"/><Relationship Id="rId4" Type="http://schemas.openxmlformats.org/officeDocument/2006/relationships/image" Target="../media/image2.jpe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672" y="1556792"/>
            <a:ext cx="6400800" cy="256133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tx1"/>
                </a:solidFill>
              </a:rPr>
              <a:t>Рабочая программа учителя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по предметам начального общего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784245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2071687" y="152400"/>
            <a:ext cx="7270750" cy="1133475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33CC"/>
                </a:solidFill>
              </a:rPr>
              <a:t>Основания для разработки рабочих программ</a:t>
            </a:r>
          </a:p>
        </p:txBody>
      </p:sp>
      <p:pic>
        <p:nvPicPr>
          <p:cNvPr id="5123" name="i-main-pic" descr="Картинка 14 из 3313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8900" y="490373"/>
            <a:ext cx="1714500" cy="235743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124" name="Рисунок 4" descr="Фундаментальное ядро содержания общего образован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77" y="1717248"/>
            <a:ext cx="1571625" cy="20716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Рисунок 5" descr="Примерные программы начального общего образования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214438"/>
            <a:ext cx="1857375" cy="25003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Рисунок 7" descr="Как проектировать универсальные учебные действия в начальной школе 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3077334"/>
            <a:ext cx="1571625" cy="19446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Рисунок 8" descr="Планируемые результаты начального общего образования 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190" y="4500563"/>
            <a:ext cx="1500188" cy="20002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Рисунок 9" descr="Примерные программы начального общего образования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286000"/>
            <a:ext cx="1928813" cy="26431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2" descr="Сборник программ для начальной общеобразовательной школы. Система Д. Б. Эльконина - В. В. Давыдова">
            <a:hlinkClick r:id="rId8" tooltip="Сборник программ для начальной общеобразовательной школы. Система Д. Б. Эльконина - В. В. Давыдова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-2530475"/>
            <a:ext cx="5715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52" descr="http://www.bookin.org.ru/book/571896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1285875"/>
            <a:ext cx="1785937" cy="250031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54" descr="http://www.zankov.ru/images/photos/406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924944"/>
            <a:ext cx="2000250" cy="28575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553" y="3763348"/>
            <a:ext cx="1792450" cy="253603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7978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260648"/>
            <a:ext cx="7554913" cy="785812"/>
          </a:xfrm>
        </p:spPr>
        <p:txBody>
          <a:bodyPr/>
          <a:lstStyle/>
          <a:p>
            <a:pPr algn="ctr" eaLnBrk="1" hangingPunct="1"/>
            <a:r>
              <a:rPr lang="ru-RU" sz="3200" b="1" dirty="0" smtClean="0">
                <a:solidFill>
                  <a:srgbClr val="0033CC"/>
                </a:solidFill>
              </a:rPr>
              <a:t>Структура рабочей программы</a:t>
            </a:r>
            <a:r>
              <a:rPr lang="ru-RU" sz="3200" b="1" dirty="0" smtClean="0"/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714375" y="1071563"/>
            <a:ext cx="7596188" cy="542925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000" b="1" dirty="0" smtClean="0"/>
              <a:t>   </a:t>
            </a:r>
            <a:endParaRPr lang="ru-RU" sz="2400" b="1" dirty="0" smtClean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979712" y="-30781"/>
            <a:ext cx="6945299" cy="6401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lang="en-US" sz="36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Титульный лист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Пояснительная записка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Содержание курса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Календарно - тематический план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Виды контроля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Планируемые результаты 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Методическое и 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материально-техническое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обеспечение программы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55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200000">
            <a:off x="-2719884" y="3215778"/>
            <a:ext cx="6248400" cy="1025672"/>
          </a:xfrm>
        </p:spPr>
        <p:txBody>
          <a:bodyPr/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Титульный лист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7400" y="1828800"/>
            <a:ext cx="6400800" cy="44085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0"/>
            <a:ext cx="4891188" cy="6743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1896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88640"/>
            <a:ext cx="8168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Пояснительная записка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971600" y="120696"/>
            <a:ext cx="11016423" cy="5478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lang="ru-RU" sz="28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основе какой конкретной программы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разработана программа.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цель и задачи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внесенные изменения в примерную (авторскую)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программу и их обоснование.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используемый учебно-методический комплект.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общее количество часов,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которое рассчитана рабочая программа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число часов и занятий в неделю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периодичность занятий.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598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88640"/>
            <a:ext cx="6248400" cy="84616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Содержание курса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Тематическое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планирование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Характеристика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деятельности  учащихся (Примерные программы начального общего образования)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61412" y="188640"/>
            <a:ext cx="82825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Содержание программы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0436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04664"/>
            <a:ext cx="6248400" cy="846161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2844301"/>
              </p:ext>
            </p:extLst>
          </p:nvPr>
        </p:nvGraphicFramePr>
        <p:xfrm>
          <a:off x="179515" y="1350676"/>
          <a:ext cx="8856981" cy="36576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48069"/>
                <a:gridCol w="864096"/>
                <a:gridCol w="1080120"/>
                <a:gridCol w="1193093"/>
                <a:gridCol w="947455"/>
                <a:gridCol w="1121839"/>
                <a:gridCol w="1202923"/>
                <a:gridCol w="1130725"/>
                <a:gridCol w="668661"/>
              </a:tblGrid>
              <a:tr h="16159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№ п/п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54" marR="433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Тема урока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54" marR="433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Тип </a:t>
                      </a:r>
                      <a:r>
                        <a:rPr lang="ru-RU" sz="2000" dirty="0" smtClean="0">
                          <a:effectLst/>
                        </a:rPr>
                        <a:t>урока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smtClean="0">
                          <a:effectLst/>
                        </a:rPr>
                        <a:t>Кол-во часов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54" marR="433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Планируемые результаты (предметные)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54" marR="43354" marT="0" marB="0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Планируемые результаты (личностные и </a:t>
                      </a:r>
                      <a:r>
                        <a:rPr lang="ru-RU" sz="2000" dirty="0" err="1">
                          <a:effectLst/>
                        </a:rPr>
                        <a:t>метапредметные</a:t>
                      </a:r>
                      <a:r>
                        <a:rPr lang="ru-RU" sz="2000" dirty="0">
                          <a:effectLst/>
                        </a:rPr>
                        <a:t>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Характеристика деятельности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54" marR="4335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Дата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54" marR="43354" marT="0" marB="0"/>
                </a:tc>
              </a:tr>
              <a:tr h="7603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54" marR="433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54" marR="433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54" marR="433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Содержание урока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(ученик должен знать)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54" marR="433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Личностные УУД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54" marR="433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Познавательные УУД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54" marR="433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КоммуникативныеУУД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54" marR="433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Регулятивные УУД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54" marR="43354" marT="0" marB="0"/>
                </a:tc>
                <a:tc>
                  <a:txBody>
                    <a:bodyPr/>
                    <a:lstStyle/>
                    <a:p>
                      <a:pPr indent="1637030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54" marR="43354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-612576" y="404664"/>
            <a:ext cx="100471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Календарно – тематический план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6359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0913336"/>
              </p:ext>
            </p:extLst>
          </p:nvPr>
        </p:nvGraphicFramePr>
        <p:xfrm>
          <a:off x="111013" y="1196752"/>
          <a:ext cx="8925482" cy="44504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8619"/>
                <a:gridCol w="792088"/>
                <a:gridCol w="1008112"/>
                <a:gridCol w="648072"/>
                <a:gridCol w="864096"/>
                <a:gridCol w="1080120"/>
                <a:gridCol w="1008112"/>
                <a:gridCol w="719230"/>
                <a:gridCol w="822740"/>
                <a:gridCol w="834293"/>
              </a:tblGrid>
              <a:tr h="264789"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Виды контроля и диагностики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71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Тема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Тематический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Промежуточный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Комплексный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Предметный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Стандартизированный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Нестандартизированный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Итоговый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Включение в состав портфолио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Дата проведения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</a:tr>
              <a:tr h="2647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Стартовая диагностика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21.09.2010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</a:tr>
              <a:tr h="5295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Контрольная работа по теме «Звуки и буквы»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+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16.12.2010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097" marR="47097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1014" y="332656"/>
            <a:ext cx="903298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Контроль и система оценивания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8032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Краткий перечень учебной, методической литературы, пособий, оборудования, инструментов, материалов и т.д.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108520" y="6421"/>
            <a:ext cx="914501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Методическое и </a:t>
            </a:r>
          </a:p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материально-техническое сопровождение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2006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finity">
  <a:themeElements>
    <a:clrScheme name="Infinity">
      <a:dk1>
        <a:sysClr val="windowText" lastClr="000000"/>
      </a:dk1>
      <a:lt1>
        <a:sysClr val="window" lastClr="FFFFFF"/>
      </a:lt1>
      <a:dk2>
        <a:srgbClr val="EABB00"/>
      </a:dk2>
      <a:lt2>
        <a:srgbClr val="DEF2FA"/>
      </a:lt2>
      <a:accent1>
        <a:srgbClr val="983DB1"/>
      </a:accent1>
      <a:accent2>
        <a:srgbClr val="47D147"/>
      </a:accent2>
      <a:accent3>
        <a:srgbClr val="CC0053"/>
      </a:accent3>
      <a:accent4>
        <a:srgbClr val="EA950D"/>
      </a:accent4>
      <a:accent5>
        <a:srgbClr val="C800C8"/>
      </a:accent5>
      <a:accent6>
        <a:srgbClr val="6161FF"/>
      </a:accent6>
      <a:hlink>
        <a:srgbClr val="755D00"/>
      </a:hlink>
      <a:folHlink>
        <a:srgbClr val="31AEE0"/>
      </a:folHlink>
    </a:clrScheme>
    <a:fontScheme name="Infinity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Infinity">
      <a:fillStyleLst>
        <a:solidFill>
          <a:schemeClr val="phClr">
            <a:shade val="95000"/>
            <a:satMod val="115000"/>
          </a:schemeClr>
        </a:solidFill>
        <a:gradFill rotWithShape="1">
          <a:gsLst>
            <a:gs pos="0">
              <a:schemeClr val="phClr">
                <a:tint val="90000"/>
                <a:alpha val="50000"/>
                <a:satMod val="150000"/>
              </a:schemeClr>
            </a:gs>
            <a:gs pos="35000">
              <a:schemeClr val="phClr">
                <a:tint val="100000"/>
                <a:alpha val="80000"/>
                <a:satMod val="130000"/>
              </a:schemeClr>
            </a:gs>
            <a:gs pos="100000">
              <a:schemeClr val="phClr">
                <a:tint val="100000"/>
                <a:shade val="90000"/>
                <a:alpha val="95000"/>
                <a:satMod val="11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51000"/>
                <a:alpha val="90000"/>
                <a:satMod val="130000"/>
              </a:schemeClr>
            </a:gs>
            <a:gs pos="50000">
              <a:schemeClr val="phClr">
                <a:shade val="93000"/>
                <a:alpha val="70000"/>
                <a:satMod val="130000"/>
              </a:schemeClr>
            </a:gs>
            <a:gs pos="75000">
              <a:schemeClr val="phClr">
                <a:shade val="94000"/>
                <a:alpha val="50000"/>
                <a:satMod val="135000"/>
              </a:schemeClr>
            </a:gs>
            <a:gs pos="100000">
              <a:schemeClr val="phClr">
                <a:shade val="94000"/>
                <a:alpha val="50000"/>
                <a:satMod val="135000"/>
              </a:schemeClr>
            </a:gs>
          </a:gsLst>
          <a:lin ang="0" scaled="0"/>
        </a:gradFill>
      </a:fillStyleLst>
      <a:lnStyleLst>
        <a:ln w="19050" cap="flat" cmpd="sng" algn="ctr">
          <a:solidFill>
            <a:schemeClr val="phClr">
              <a:shade val="95000"/>
            </a:schemeClr>
          </a:solidFill>
          <a:prstDash val="solid"/>
        </a:ln>
        <a:ln w="31750" cap="flat" cmpd="sng" algn="ctr">
          <a:solidFill>
            <a:schemeClr val="phClr">
              <a:shade val="95000"/>
              <a:satMod val="110000"/>
            </a:schemeClr>
          </a:solidFill>
          <a:prstDash val="solid"/>
        </a:ln>
        <a:ln w="57150" cap="flat" cmpd="dbl" algn="ctr">
          <a:solidFill>
            <a:schemeClr val="phClr">
              <a:shade val="95000"/>
              <a:satMod val="130000"/>
            </a:schemeClr>
          </a:solidFill>
          <a:prstDash val="solid"/>
        </a:ln>
      </a:lnStyleLst>
      <a:effectStyleLst>
        <a:effectStyle>
          <a:effectLst>
            <a:outerShdw blurRad="63500" dist="25400" dir="5400000" sx="101000" sy="101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dir="5400000" sx="101000" sy="101000" algn="ctr" rotWithShape="0">
              <a:srgbClr val="000000">
                <a:alpha val="50000"/>
              </a:srgbClr>
            </a:outerShdw>
            <a:reflection blurRad="12700" stA="26000" endPos="15000" dist="19050" dir="5400000" sy="-100000" rotWithShape="0"/>
          </a:effectLst>
        </a:effectStyle>
        <a:effectStyle>
          <a:effectLst>
            <a:innerShdw blurRad="101600" dist="12700">
              <a:srgbClr val="000000">
                <a:alpha val="35000"/>
              </a:srgbClr>
            </a:innerShdw>
            <a:reflection blurRad="12700" stA="26000" endPos="25000" dist="19050" dir="5400000" sy="-100000" rotWithShape="0"/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381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250000"/>
              </a:schemeClr>
            </a:gs>
            <a:gs pos="40000">
              <a:schemeClr val="phClr">
                <a:tint val="90000"/>
                <a:shade val="80000"/>
                <a:satMod val="200000"/>
              </a:schemeClr>
            </a:gs>
            <a:gs pos="100000">
              <a:schemeClr val="phClr">
                <a:shade val="20000"/>
                <a:satMod val="17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Лунный свет</Template>
  <TotalTime>87</TotalTime>
  <Words>204</Words>
  <Application>Microsoft Office PowerPoint</Application>
  <PresentationFormat>Экран (4:3)</PresentationFormat>
  <Paragraphs>90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Infinity</vt:lpstr>
      <vt:lpstr>Рабочая программа учителя  по предметам начального общего образования</vt:lpstr>
      <vt:lpstr>Основания для разработки рабочих программ</vt:lpstr>
      <vt:lpstr>Структура рабочей программы </vt:lpstr>
      <vt:lpstr>   Титульный 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Рабочая программа учителя  по предметам начального общего образования</dc:title>
  <dc:creator>Пользователь</dc:creator>
  <cp:lastModifiedBy>Пользователь</cp:lastModifiedBy>
  <cp:revision>8</cp:revision>
  <dcterms:created xsi:type="dcterms:W3CDTF">2011-02-16T18:16:58Z</dcterms:created>
  <dcterms:modified xsi:type="dcterms:W3CDTF">2011-02-16T19:44:51Z</dcterms:modified>
</cp:coreProperties>
</file>